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E2F"/>
    <a:srgbClr val="FFCC00"/>
    <a:srgbClr val="FFFF66"/>
    <a:srgbClr val="117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83" autoAdjust="0"/>
    <p:restoredTop sz="99417" autoAdjust="0"/>
  </p:normalViewPr>
  <p:slideViewPr>
    <p:cSldViewPr>
      <p:cViewPr varScale="1">
        <p:scale>
          <a:sx n="113" d="100"/>
          <a:sy n="113" d="100"/>
        </p:scale>
        <p:origin x="19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72A28-6E37-47CE-99F3-5D79F25CC39C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22FFE-DB63-40EA-9FEE-44EB1B5B8D8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3E465-A95D-4597-BBF9-26C754D96299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8779D-A852-4C26-A0A1-5A3CB14F59E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03BD2-B302-4065-8E99-2355CEE672DB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0572-E297-4EBD-8255-898ED9D02C3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8839-D685-4C73-B910-02BFDA2B749B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0D9A4-4E52-4AD1-8EB0-900F6A90443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F60F-EB10-457D-92B9-86DC9D79DCD7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5679-EA2C-46D6-B854-408EE1EA380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BE288-3AA6-4EA2-A97C-C0F2E9166CED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55B0D-09C6-459E-B8A3-607027447B8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3E126-A795-4B39-92C1-A890E8F0A63A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D323D-0B25-479C-8BF4-EDBB52B1E85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74AFA-2ED2-41BB-AB23-C492E8D3F56A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606E-9F33-4538-9D7A-C71704F4E7A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74AA1-C955-4B09-854E-3E4A6094309B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BD877-F750-48E0-B45A-8BA024CAC84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45C4F-B111-4FA9-A6D6-9A3BB3272E45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0060D-2F21-47EB-BC31-98104C39A17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31E00-63A6-41AF-880F-91E4C617D98D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C7D24-C3F6-4886-8F39-AFA0FA23280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776A25-9BB3-4F0F-AC34-3943AB32122F}" type="datetimeFigureOut">
              <a:rPr lang="en-AU"/>
              <a:pPr>
                <a:defRPr/>
              </a:pPr>
              <a:t>21/03/2017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AB79E4-85D4-4C2B-995D-78D62893DB1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4"/>
          <p:cNvSpPr>
            <a:spLocks noGrp="1"/>
          </p:cNvSpPr>
          <p:nvPr>
            <p:ph type="title"/>
          </p:nvPr>
        </p:nvSpPr>
        <p:spPr>
          <a:xfrm>
            <a:off x="152400" y="122238"/>
            <a:ext cx="8839200" cy="258762"/>
          </a:xfrm>
        </p:spPr>
        <p:txBody>
          <a:bodyPr/>
          <a:lstStyle/>
          <a:p>
            <a:pPr algn="l"/>
            <a:r>
              <a:rPr lang="en-US" sz="1800" b="1" spc="-100" dirty="0">
                <a:latin typeface="Arial Narrow" pitchFamily="34" charset="0"/>
                <a:cs typeface="Arial" pitchFamily="34" charset="0"/>
              </a:rPr>
              <a:t>MISSION MODEL CANVAS </a:t>
            </a:r>
            <a:r>
              <a:rPr lang="en-US" sz="1800" spc="-100" dirty="0">
                <a:latin typeface="Arial Narrow" pitchFamily="34" charset="0"/>
                <a:cs typeface="Arial" pitchFamily="34" charset="0"/>
              </a:rPr>
              <a:t>– </a:t>
            </a:r>
            <a:r>
              <a:rPr lang="en-US" sz="1800" i="1" spc="-100" dirty="0">
                <a:latin typeface="Arial Narrow" pitchFamily="34" charset="0"/>
                <a:cs typeface="Arial" pitchFamily="34" charset="0"/>
              </a:rPr>
              <a:t>ORGANIZATION/PROJECT NAME</a:t>
            </a:r>
            <a:endParaRPr lang="en-AU" sz="1800" i="1" dirty="0"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1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008785"/>
              </p:ext>
            </p:extLst>
          </p:nvPr>
        </p:nvGraphicFramePr>
        <p:xfrm>
          <a:off x="152400" y="457200"/>
          <a:ext cx="8839200" cy="639678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76500">
                <a:tc rowSpan="2">
                  <a:txBody>
                    <a:bodyPr/>
                    <a:lstStyle/>
                    <a:p>
                      <a:r>
                        <a:rPr lang="en-AU" sz="1500" b="1" spc="-100" baseline="0" dirty="0">
                          <a:latin typeface="Arial Narrow" pitchFamily="34" charset="0"/>
                          <a:cs typeface="Times New Roman" pitchFamily="18" charset="0"/>
                        </a:rPr>
                        <a:t>PARTNERS</a:t>
                      </a:r>
                    </a:p>
                    <a:p>
                      <a:r>
                        <a:rPr lang="en-AU" sz="1100" b="0" i="1" spc="0" baseline="0" dirty="0">
                          <a:latin typeface="Arial Narrow" pitchFamily="34" charset="0"/>
                          <a:cs typeface="Arial" pitchFamily="34" charset="0"/>
                        </a:rPr>
                        <a:t>Who are your key partners? Suppliers? What are you getting from them? Giving them?</a:t>
                      </a:r>
                      <a:endParaRPr lang="en-AU" sz="1100" b="0" spc="-100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AU" sz="1500" b="1" spc="-100" dirty="0">
                          <a:latin typeface="Arial Narrow" pitchFamily="34" charset="0"/>
                        </a:rPr>
                        <a:t>ACTIVITIES</a:t>
                      </a:r>
                    </a:p>
                    <a:p>
                      <a:r>
                        <a:rPr lang="en-AU" sz="1100" b="0" i="1" spc="0" baseline="0" dirty="0">
                          <a:latin typeface="Arial Narrow" pitchFamily="34" charset="0"/>
                        </a:rPr>
                        <a:t>What key activities do you need to be expert in?</a:t>
                      </a: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500" b="1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itchFamily="34" charset="0"/>
                          <a:ea typeface="+mn-ea"/>
                          <a:cs typeface="+mn-cs"/>
                        </a:rPr>
                        <a:t>VALUE PROPOSITION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itchFamily="34" charset="0"/>
                          <a:ea typeface="+mn-ea"/>
                          <a:cs typeface="+mn-cs"/>
                        </a:rPr>
                        <a:t>How are you solving each customers’ pains/gains? How? What product/service features match their needs?</a:t>
                      </a: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1500" b="1" spc="-100" baseline="0" dirty="0">
                          <a:latin typeface="Arial Narrow" pitchFamily="34" charset="0"/>
                        </a:rPr>
                        <a:t>BUY-IN / SUPPORT</a:t>
                      </a:r>
                    </a:p>
                    <a:p>
                      <a:r>
                        <a:rPr lang="en-AU" sz="1100" b="0" i="1" baseline="0" dirty="0">
                          <a:latin typeface="Arial Narrow" pitchFamily="34" charset="0"/>
                        </a:rPr>
                        <a:t>How does the team get “buy-in” from all the beneficiaries?</a:t>
                      </a: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AU" sz="1500" b="1" spc="-100" baseline="0" dirty="0">
                          <a:latin typeface="Arial Narrow" pitchFamily="34" charset="0"/>
                        </a:rPr>
                        <a:t>BENEFICIARIES</a:t>
                      </a:r>
                    </a:p>
                    <a:p>
                      <a:r>
                        <a:rPr lang="en-AU" sz="1100" b="0" i="1" spc="0" baseline="0" dirty="0">
                          <a:latin typeface="Arial Narrow" pitchFamily="34" charset="0"/>
                        </a:rPr>
                        <a:t>Who are your most important customers? Stakeholders? What are their pains/gains? What job do they want you to get done for them?</a:t>
                      </a: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50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AU" sz="1500" b="1" spc="-100" dirty="0">
                          <a:latin typeface="Arial Narrow" pitchFamily="34" charset="0"/>
                        </a:rPr>
                        <a:t>RESOURCES</a:t>
                      </a:r>
                      <a:endParaRPr lang="en-AU" sz="1500" b="1" spc="-100" baseline="0" dirty="0">
                        <a:latin typeface="Arial Narrow" pitchFamily="34" charset="0"/>
                      </a:endParaRPr>
                    </a:p>
                    <a:p>
                      <a:r>
                        <a:rPr lang="en-AU" sz="1100" b="0" i="1" spc="0" baseline="0" dirty="0">
                          <a:latin typeface="Arial Narrow" pitchFamily="34" charset="0"/>
                        </a:rPr>
                        <a:t>What key resources do you need to own or acquire? Financial? Human?</a:t>
                      </a:r>
                      <a:endParaRPr lang="en-AU" sz="1100" b="0" i="1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500" b="1" spc="-100" baseline="0" dirty="0">
                          <a:latin typeface="Arial Narrow" pitchFamily="34" charset="0"/>
                        </a:rPr>
                        <a:t>MARKETING / DEPLOYMENT</a:t>
                      </a:r>
                    </a:p>
                    <a:p>
                      <a:r>
                        <a:rPr lang="en-AU" sz="1100" b="0" i="1" baseline="0" dirty="0">
                          <a:latin typeface="Arial Narrow" pitchFamily="34" charset="0"/>
                        </a:rPr>
                        <a:t>How will you market and deploy the product/service offering?</a:t>
                      </a:r>
                      <a:endParaRPr lang="en-AU" sz="1100" b="0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 gridSpan="2">
                  <a:txBody>
                    <a:bodyPr/>
                    <a:lstStyle/>
                    <a:p>
                      <a:r>
                        <a:rPr lang="en-AU" sz="1500" b="1" spc="-100" baseline="0" dirty="0">
                          <a:latin typeface="Arial Narrow" pitchFamily="34" charset="0"/>
                        </a:rPr>
                        <a:t>COSTS</a:t>
                      </a:r>
                    </a:p>
                    <a:p>
                      <a:r>
                        <a:rPr lang="en-AU" sz="1100" b="0" i="1" baseline="0" dirty="0">
                          <a:latin typeface="Arial Narrow" pitchFamily="34" charset="0"/>
                        </a:rPr>
                        <a:t>List your fixed and variable costs.</a:t>
                      </a:r>
                      <a:endParaRPr lang="en-AU" sz="1200" b="0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b="1" spc="-100" baseline="0" dirty="0">
                          <a:latin typeface="Arial Narrow" pitchFamily="34" charset="0"/>
                        </a:rPr>
                        <a:t>FUNDING STREAMS      </a:t>
                      </a:r>
                      <a:r>
                        <a:rPr lang="en-AU" sz="1100" b="0" i="1" spc="0" baseline="0" dirty="0">
                          <a:latin typeface="Arial Narrow" pitchFamily="34" charset="0"/>
                        </a:rPr>
                        <a:t>List your sources of funding.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0" i="1" spc="0" baseline="0" dirty="0">
                          <a:latin typeface="Arial Narrow" pitchFamily="34" charset="0"/>
                        </a:rPr>
                        <a:t>                     </a:t>
                      </a:r>
                      <a:r>
                        <a:rPr lang="en-AU" sz="1300" b="1" i="0" spc="-100" baseline="0" dirty="0">
                          <a:latin typeface="Arial Narrow" pitchFamily="34" charset="0"/>
                        </a:rPr>
                        <a:t>CURRENT                                                       FUTURE</a:t>
                      </a:r>
                      <a:endParaRPr lang="en-AU" sz="1300" b="1" i="0" spc="-100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589">
                <a:tc gridSpan="6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dirty="0"/>
                    </a:p>
                  </a:txBody>
                  <a:tcPr marL="82296" marR="82296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 rot="21383950">
            <a:off x="277520" y="2720658"/>
            <a:ext cx="1524000" cy="1140743"/>
          </a:xfrm>
          <a:prstGeom prst="foldedCorner">
            <a:avLst/>
          </a:prstGeom>
          <a:solidFill>
            <a:srgbClr val="00B050"/>
          </a:solidFill>
          <a:ln>
            <a:solidFill>
              <a:srgbClr val="117D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olded Corner 16"/>
          <p:cNvSpPr/>
          <p:nvPr/>
        </p:nvSpPr>
        <p:spPr>
          <a:xfrm rot="332452">
            <a:off x="243300" y="4034417"/>
            <a:ext cx="1758623" cy="129390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olded Corner 17"/>
          <p:cNvSpPr/>
          <p:nvPr/>
        </p:nvSpPr>
        <p:spPr>
          <a:xfrm rot="21294312">
            <a:off x="2080392" y="1096223"/>
            <a:ext cx="1427322" cy="581283"/>
          </a:xfrm>
          <a:prstGeom prst="foldedCorner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A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olded Corner 18"/>
          <p:cNvSpPr/>
          <p:nvPr/>
        </p:nvSpPr>
        <p:spPr>
          <a:xfrm rot="21133634">
            <a:off x="2059443" y="3879211"/>
            <a:ext cx="1568775" cy="1455109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olded Corner 29"/>
          <p:cNvSpPr/>
          <p:nvPr/>
        </p:nvSpPr>
        <p:spPr>
          <a:xfrm rot="225930">
            <a:off x="4318773" y="5931830"/>
            <a:ext cx="1601546" cy="617549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olded Corner 30"/>
          <p:cNvSpPr/>
          <p:nvPr/>
        </p:nvSpPr>
        <p:spPr>
          <a:xfrm rot="21383950">
            <a:off x="2349608" y="5968241"/>
            <a:ext cx="1612327" cy="583005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Folded Corner 31"/>
          <p:cNvSpPr/>
          <p:nvPr/>
        </p:nvSpPr>
        <p:spPr>
          <a:xfrm rot="21291333">
            <a:off x="3783130" y="1671660"/>
            <a:ext cx="1596111" cy="1536475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AU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Folded Corner 32"/>
          <p:cNvSpPr/>
          <p:nvPr/>
        </p:nvSpPr>
        <p:spPr>
          <a:xfrm rot="21133634">
            <a:off x="302152" y="1329057"/>
            <a:ext cx="1484760" cy="1243251"/>
          </a:xfrm>
          <a:prstGeom prst="foldedCorner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Folded Corner 33"/>
          <p:cNvSpPr/>
          <p:nvPr/>
        </p:nvSpPr>
        <p:spPr>
          <a:xfrm rot="21383950">
            <a:off x="2047287" y="1740332"/>
            <a:ext cx="1524000" cy="498302"/>
          </a:xfrm>
          <a:prstGeom prst="foldedCorner">
            <a:avLst/>
          </a:prstGeom>
          <a:solidFill>
            <a:srgbClr val="00B050"/>
          </a:solidFill>
          <a:ln>
            <a:solidFill>
              <a:srgbClr val="117D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Folded Corner 34"/>
          <p:cNvSpPr/>
          <p:nvPr/>
        </p:nvSpPr>
        <p:spPr>
          <a:xfrm rot="332452">
            <a:off x="2077353" y="2347937"/>
            <a:ext cx="1524000" cy="53401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U:\NYSERDA\Logo\NYSERDA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58094"/>
            <a:ext cx="1447800" cy="349866"/>
          </a:xfrm>
          <a:prstGeom prst="rect">
            <a:avLst/>
          </a:prstGeom>
          <a:noFill/>
        </p:spPr>
      </p:pic>
      <p:sp>
        <p:nvSpPr>
          <p:cNvPr id="38" name="Folded Corner 37"/>
          <p:cNvSpPr/>
          <p:nvPr/>
        </p:nvSpPr>
        <p:spPr>
          <a:xfrm rot="21133634">
            <a:off x="5604350" y="1165055"/>
            <a:ext cx="1558405" cy="1551220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Folded Corner 38"/>
          <p:cNvSpPr/>
          <p:nvPr/>
        </p:nvSpPr>
        <p:spPr>
          <a:xfrm rot="21133634">
            <a:off x="5495183" y="3942866"/>
            <a:ext cx="1701820" cy="1310170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6109854" y="5416264"/>
            <a:ext cx="0" cy="12205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lded Corner 25"/>
          <p:cNvSpPr/>
          <p:nvPr/>
        </p:nvSpPr>
        <p:spPr>
          <a:xfrm rot="21133634">
            <a:off x="3844281" y="3375312"/>
            <a:ext cx="1484760" cy="1654616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olded Corner 35"/>
          <p:cNvSpPr/>
          <p:nvPr/>
        </p:nvSpPr>
        <p:spPr>
          <a:xfrm rot="21294312">
            <a:off x="311469" y="5931536"/>
            <a:ext cx="1683310" cy="730969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olded Corner 27"/>
          <p:cNvSpPr/>
          <p:nvPr/>
        </p:nvSpPr>
        <p:spPr>
          <a:xfrm rot="21383950">
            <a:off x="7364047" y="2942558"/>
            <a:ext cx="1524000" cy="911674"/>
          </a:xfrm>
          <a:prstGeom prst="foldedCorner">
            <a:avLst/>
          </a:prstGeom>
          <a:solidFill>
            <a:srgbClr val="00B050"/>
          </a:solidFill>
          <a:ln>
            <a:solidFill>
              <a:srgbClr val="117D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olded Corner 28"/>
          <p:cNvSpPr/>
          <p:nvPr/>
        </p:nvSpPr>
        <p:spPr>
          <a:xfrm rot="332452">
            <a:off x="7359068" y="4069985"/>
            <a:ext cx="1524000" cy="104047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Folded Corner 42"/>
          <p:cNvSpPr/>
          <p:nvPr/>
        </p:nvSpPr>
        <p:spPr>
          <a:xfrm rot="21133634">
            <a:off x="7391303" y="1665194"/>
            <a:ext cx="1484760" cy="1058666"/>
          </a:xfrm>
          <a:prstGeom prst="foldedCorner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4149636" y="5722441"/>
            <a:ext cx="0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113318" y="5433720"/>
            <a:ext cx="2816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500" b="1" spc="-100" dirty="0">
                <a:latin typeface="Arial Narrow" pitchFamily="34" charset="0"/>
              </a:rPr>
              <a:t>MISSION METRICS / ACHIEVEMENT</a:t>
            </a:r>
          </a:p>
          <a:p>
            <a:r>
              <a:rPr lang="en-AU" sz="1100" i="1" dirty="0">
                <a:latin typeface="Arial Narrow" pitchFamily="34" charset="0"/>
              </a:rPr>
              <a:t>How will you measure success?</a:t>
            </a:r>
          </a:p>
          <a:p>
            <a:endParaRPr lang="en-US" dirty="0"/>
          </a:p>
        </p:txBody>
      </p:sp>
      <p:sp>
        <p:nvSpPr>
          <p:cNvPr id="37" name="Folded Corner 36"/>
          <p:cNvSpPr/>
          <p:nvPr/>
        </p:nvSpPr>
        <p:spPr>
          <a:xfrm rot="21383950">
            <a:off x="6417782" y="5904109"/>
            <a:ext cx="2265885" cy="689358"/>
          </a:xfrm>
          <a:prstGeom prst="foldedCorne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168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Comic Sans MS</vt:lpstr>
      <vt:lpstr>Times New Roman</vt:lpstr>
      <vt:lpstr>Office Theme</vt:lpstr>
      <vt:lpstr>MISSION MODEL CANVAS – ORGANIZATION/PROJECT NAME</vt:lpstr>
    </vt:vector>
  </TitlesOfParts>
  <Company>World Vision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model canvas template</dc:title>
  <dc:creator>This version: James Cox</dc:creator>
  <dc:description>Full credit to  http://www.businessmodelgeneration.com and its users for this template. I have made enhancements to its useability by using a table as the underlying format.</dc:description>
  <cp:lastModifiedBy>Iannotti, Erica C (NYSERDA)</cp:lastModifiedBy>
  <cp:revision>249</cp:revision>
  <cp:lastPrinted>2016-09-28T19:49:00Z</cp:lastPrinted>
  <dcterms:created xsi:type="dcterms:W3CDTF">2011-03-15T01:24:59Z</dcterms:created>
  <dcterms:modified xsi:type="dcterms:W3CDTF">2017-03-21T15:04:04Z</dcterms:modified>
</cp:coreProperties>
</file>